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1"/>
  </p:notesMasterIdLst>
  <p:handoutMasterIdLst>
    <p:handoutMasterId r:id="rId12"/>
  </p:handoutMasterIdLst>
  <p:sldIdLst>
    <p:sldId id="1031" r:id="rId2"/>
    <p:sldId id="1033" r:id="rId3"/>
    <p:sldId id="350" r:id="rId4"/>
    <p:sldId id="349" r:id="rId5"/>
    <p:sldId id="1032" r:id="rId6"/>
    <p:sldId id="347" r:id="rId7"/>
    <p:sldId id="1034" r:id="rId8"/>
    <p:sldId id="1035" r:id="rId9"/>
    <p:sldId id="1036" r:id="rId10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640CDA3A-FD62-461F-A16C-C55370B57279}">
          <p14:sldIdLst>
            <p14:sldId id="1031"/>
            <p14:sldId id="1033"/>
            <p14:sldId id="350"/>
            <p14:sldId id="349"/>
            <p14:sldId id="1032"/>
            <p14:sldId id="347"/>
            <p14:sldId id="1034"/>
            <p14:sldId id="1035"/>
            <p14:sldId id="1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63" userDrawn="1">
          <p15:clr>
            <a:srgbClr val="A4A3A4"/>
          </p15:clr>
        </p15:guide>
        <p15:guide id="2" pos="5760" userDrawn="1">
          <p15:clr>
            <a:srgbClr val="A4A3A4"/>
          </p15:clr>
        </p15:guide>
        <p15:guide id="3" orient="horz" pos="4533" userDrawn="1">
          <p15:clr>
            <a:srgbClr val="A4A3A4"/>
          </p15:clr>
        </p15:guide>
        <p15:guide id="4" orient="horz" pos="42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FF00"/>
    <a:srgbClr val="FFFF00"/>
    <a:srgbClr val="A9B5C5"/>
    <a:srgbClr val="FFCCFF"/>
    <a:srgbClr val="FFFF99"/>
    <a:srgbClr val="002F8E"/>
    <a:srgbClr val="54B33E"/>
    <a:srgbClr val="2E8FE1"/>
    <a:srgbClr val="EC2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8F02C-CCD2-4CE6-8452-B9D8071E19C7}" v="10" dt="2022-11-19T17:58:47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86545" autoAdjust="0"/>
  </p:normalViewPr>
  <p:slideViewPr>
    <p:cSldViewPr snapToGrid="0" showGuides="1">
      <p:cViewPr varScale="1">
        <p:scale>
          <a:sx n="36" d="100"/>
          <a:sy n="36" d="100"/>
        </p:scale>
        <p:origin x="1252" y="48"/>
      </p:cViewPr>
      <p:guideLst>
        <p:guide orient="horz" pos="3263"/>
        <p:guide pos="5760"/>
        <p:guide orient="horz" pos="4533"/>
        <p:guide orient="horz" pos="42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14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or alexandrino" userId="4b50c9ee44dcbfce" providerId="LiveId" clId="{DBF8F02C-CCD2-4CE6-8452-B9D8071E19C7}"/>
    <pc:docChg chg="undo custSel modSld">
      <pc:chgData name="vitor alexandrino" userId="4b50c9ee44dcbfce" providerId="LiveId" clId="{DBF8F02C-CCD2-4CE6-8452-B9D8071E19C7}" dt="2022-11-19T17:59:39.615" v="27" actId="1076"/>
      <pc:docMkLst>
        <pc:docMk/>
      </pc:docMkLst>
      <pc:sldChg chg="addSp delSp modSp mod">
        <pc:chgData name="vitor alexandrino" userId="4b50c9ee44dcbfce" providerId="LiveId" clId="{DBF8F02C-CCD2-4CE6-8452-B9D8071E19C7}" dt="2022-11-19T17:59:39.615" v="27" actId="1076"/>
        <pc:sldMkLst>
          <pc:docMk/>
          <pc:sldMk cId="4194778304" sldId="1032"/>
        </pc:sldMkLst>
        <pc:spChg chg="mod">
          <ac:chgData name="vitor alexandrino" userId="4b50c9ee44dcbfce" providerId="LiveId" clId="{DBF8F02C-CCD2-4CE6-8452-B9D8071E19C7}" dt="2022-11-18T22:34:05.921" v="1"/>
          <ac:spMkLst>
            <pc:docMk/>
            <pc:sldMk cId="4194778304" sldId="1032"/>
            <ac:spMk id="8" creationId="{70C59EEE-2C5A-DAAD-74CE-389BE9A03D4B}"/>
          </ac:spMkLst>
        </pc:spChg>
        <pc:spChg chg="add del mod">
          <ac:chgData name="vitor alexandrino" userId="4b50c9ee44dcbfce" providerId="LiveId" clId="{DBF8F02C-CCD2-4CE6-8452-B9D8071E19C7}" dt="2022-11-18T22:35:28.293" v="18"/>
          <ac:spMkLst>
            <pc:docMk/>
            <pc:sldMk cId="4194778304" sldId="1032"/>
            <ac:spMk id="10" creationId="{FCF33BAD-A5DF-CCF7-E817-7080D38F9105}"/>
          </ac:spMkLst>
        </pc:spChg>
        <pc:spChg chg="mod topLvl">
          <ac:chgData name="vitor alexandrino" userId="4b50c9ee44dcbfce" providerId="LiveId" clId="{DBF8F02C-CCD2-4CE6-8452-B9D8071E19C7}" dt="2022-11-19T17:58:47.176" v="26" actId="165"/>
          <ac:spMkLst>
            <pc:docMk/>
            <pc:sldMk cId="4194778304" sldId="1032"/>
            <ac:spMk id="13" creationId="{00000000-0000-0000-0000-000000000000}"/>
          </ac:spMkLst>
        </pc:spChg>
        <pc:grpChg chg="add del mod">
          <ac:chgData name="vitor alexandrino" userId="4b50c9ee44dcbfce" providerId="LiveId" clId="{DBF8F02C-CCD2-4CE6-8452-B9D8071E19C7}" dt="2022-11-18T22:34:07.221" v="2"/>
          <ac:grpSpMkLst>
            <pc:docMk/>
            <pc:sldMk cId="4194778304" sldId="1032"/>
            <ac:grpSpMk id="2" creationId="{47DF7F5C-1AEE-BADA-DC5D-3758F4BA3309}"/>
          </ac:grpSpMkLst>
        </pc:grpChg>
        <pc:grpChg chg="mod">
          <ac:chgData name="vitor alexandrino" userId="4b50c9ee44dcbfce" providerId="LiveId" clId="{DBF8F02C-CCD2-4CE6-8452-B9D8071E19C7}" dt="2022-11-18T22:34:05.921" v="1"/>
          <ac:grpSpMkLst>
            <pc:docMk/>
            <pc:sldMk cId="4194778304" sldId="1032"/>
            <ac:grpSpMk id="3" creationId="{43F1986F-0009-198B-2932-8787972FFC84}"/>
          </ac:grpSpMkLst>
        </pc:grpChg>
        <pc:grpChg chg="add del mod topLvl">
          <ac:chgData name="vitor alexandrino" userId="4b50c9ee44dcbfce" providerId="LiveId" clId="{DBF8F02C-CCD2-4CE6-8452-B9D8071E19C7}" dt="2022-11-19T17:58:47.176" v="26" actId="165"/>
          <ac:grpSpMkLst>
            <pc:docMk/>
            <pc:sldMk cId="4194778304" sldId="1032"/>
            <ac:grpSpMk id="15" creationId="{00000000-0000-0000-0000-000000000000}"/>
          </ac:grpSpMkLst>
        </pc:grpChg>
        <pc:grpChg chg="add del mod">
          <ac:chgData name="vitor alexandrino" userId="4b50c9ee44dcbfce" providerId="LiveId" clId="{DBF8F02C-CCD2-4CE6-8452-B9D8071E19C7}" dt="2022-11-19T17:58:12.656" v="23" actId="165"/>
          <ac:grpSpMkLst>
            <pc:docMk/>
            <pc:sldMk cId="4194778304" sldId="1032"/>
            <ac:grpSpMk id="20" creationId="{00000000-0000-0000-0000-000000000000}"/>
          </ac:grpSpMkLst>
        </pc:grpChg>
        <pc:picChg chg="mod">
          <ac:chgData name="vitor alexandrino" userId="4b50c9ee44dcbfce" providerId="LiveId" clId="{DBF8F02C-CCD2-4CE6-8452-B9D8071E19C7}" dt="2022-11-18T22:34:05.921" v="1"/>
          <ac:picMkLst>
            <pc:docMk/>
            <pc:sldMk cId="4194778304" sldId="1032"/>
            <ac:picMk id="4" creationId="{D64C44EA-77C3-858B-3C20-6DBE06E51C86}"/>
          </ac:picMkLst>
        </pc:picChg>
        <pc:picChg chg="mod">
          <ac:chgData name="vitor alexandrino" userId="4b50c9ee44dcbfce" providerId="LiveId" clId="{DBF8F02C-CCD2-4CE6-8452-B9D8071E19C7}" dt="2022-11-18T22:34:05.921" v="1"/>
          <ac:picMkLst>
            <pc:docMk/>
            <pc:sldMk cId="4194778304" sldId="1032"/>
            <ac:picMk id="7" creationId="{D7A10CE1-EA8E-71D6-3698-1058696AB394}"/>
          </ac:picMkLst>
        </pc:picChg>
        <pc:picChg chg="mod">
          <ac:chgData name="vitor alexandrino" userId="4b50c9ee44dcbfce" providerId="LiveId" clId="{DBF8F02C-CCD2-4CE6-8452-B9D8071E19C7}" dt="2022-11-18T22:34:05.921" v="1"/>
          <ac:picMkLst>
            <pc:docMk/>
            <pc:sldMk cId="4194778304" sldId="1032"/>
            <ac:picMk id="9" creationId="{4D0225F7-3D15-3EEB-9715-D11D6D59F0AB}"/>
          </ac:picMkLst>
        </pc:picChg>
        <pc:picChg chg="mod topLvl">
          <ac:chgData name="vitor alexandrino" userId="4b50c9ee44dcbfce" providerId="LiveId" clId="{DBF8F02C-CCD2-4CE6-8452-B9D8071E19C7}" dt="2022-11-19T17:59:39.615" v="27" actId="1076"/>
          <ac:picMkLst>
            <pc:docMk/>
            <pc:sldMk cId="4194778304" sldId="1032"/>
            <ac:picMk id="12" creationId="{00000000-0000-0000-0000-000000000000}"/>
          </ac:picMkLst>
        </pc:picChg>
        <pc:picChg chg="mod topLvl">
          <ac:chgData name="vitor alexandrino" userId="4b50c9ee44dcbfce" providerId="LiveId" clId="{DBF8F02C-CCD2-4CE6-8452-B9D8071E19C7}" dt="2022-11-19T17:58:47.176" v="26" actId="165"/>
          <ac:picMkLst>
            <pc:docMk/>
            <pc:sldMk cId="4194778304" sldId="1032"/>
            <ac:picMk id="14" creationId="{00000000-0000-0000-0000-000000000000}"/>
          </ac:picMkLst>
        </pc:picChg>
        <pc:picChg chg="del mod topLvl">
          <ac:chgData name="vitor alexandrino" userId="4b50c9ee44dcbfce" providerId="LiveId" clId="{DBF8F02C-CCD2-4CE6-8452-B9D8071E19C7}" dt="2022-11-19T17:58:33.176" v="25" actId="478"/>
          <ac:picMkLst>
            <pc:docMk/>
            <pc:sldMk cId="4194778304" sldId="1032"/>
            <ac:picMk id="19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0702D9-0996-483C-9A1A-096B68D2C7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AC4DC-DDD7-4329-A2E4-BED1E64FA9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C736A-53ED-4DA2-BE1B-4EE3E8CAFF13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35F49-6B77-44A4-BBA9-E74D77B164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9D46D-A4E0-46A0-B61C-F8E90C63FF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8B5A5-8929-486D-8560-1E2DC6039B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4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803B8-6C9C-47F6-8195-63B24775DA63}" type="datetimeFigureOut">
              <a:rPr lang="pt-BR" smtClean="0"/>
              <a:pPr/>
              <a:t>19/11/2022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BE819-C287-4661-9372-BB3DC14480C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10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BE819-C287-4661-9372-BB3DC14480CD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51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Posto, quadro</a:t>
            </a:r>
            <a:r>
              <a:rPr lang="pt-BR" baseline="0" dirty="0"/>
              <a:t> e especialidade =&gt; 4ª dim. - análise de competências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BE819-C287-4661-9372-BB3DC14480CD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176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Antropologia – não é suficiente fazer perguntas,</a:t>
            </a:r>
            <a:r>
              <a:rPr lang="pt-BR" baseline="0" dirty="0"/>
              <a:t> é necessário observar como as tarefas e ferramentas se relacionam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BE819-C287-4661-9372-BB3DC14480CD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25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r_Secondar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7B5A11-81CB-4E9B-8695-EFFA9993D5ED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81000">
                <a:schemeClr val="bg1"/>
              </a:gs>
              <a:gs pos="0">
                <a:schemeClr val="bg1">
                  <a:alpha val="6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pic>
        <p:nvPicPr>
          <p:cNvPr id="3" name="Picture 2" descr="A person that is standing in the snow&#10;&#10;Description automatically generated">
            <a:extLst>
              <a:ext uri="{FF2B5EF4-FFF2-40B4-BE49-F238E27FC236}">
                <a16:creationId xmlns:a16="http://schemas.microsoft.com/office/drawing/2014/main" id="{0E0E9B2E-8C94-4E45-88DA-F96C7088F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08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1B76BC0-98A0-46F5-A850-22B9290F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2C794-2151-4288-8D55-2F729149F869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E3098F-E6DE-45EC-AD5E-6265283E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 AV VITOR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41E349-9B32-4B50-8E9B-56516CD6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90CC33-8B1D-46FD-97F4-9D28C595A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2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8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BD685-2449-42D7-970C-F3B02731C4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36E044-755C-4286-B891-6B0910C6689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81000">
                <a:schemeClr val="tx1">
                  <a:alpha val="60000"/>
                </a:schemeClr>
              </a:gs>
              <a:gs pos="0">
                <a:schemeClr val="tx1">
                  <a:alpha val="2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CF52C64-927C-47DA-9AF9-819E48280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00844" y="1740879"/>
            <a:ext cx="3102638" cy="3107609"/>
          </a:xfrm>
          <a:ln w="127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8E96EA5-1709-4DA5-9E2B-3C5A1DA960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462784" y="5521572"/>
            <a:ext cx="3102638" cy="3107609"/>
          </a:xfrm>
          <a:ln w="127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DBAB804-8F92-4AC5-A3B0-D48C646F19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30945" y="1728318"/>
            <a:ext cx="3102638" cy="3107609"/>
          </a:xfrm>
          <a:ln w="127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B1D66FC-674F-46FD-B438-C8B824BD14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4318" y="5509011"/>
            <a:ext cx="3102638" cy="3107609"/>
          </a:xfrm>
          <a:ln w="127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53024C-6A08-459E-9155-A3C22F04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84A4-CA8D-4153-91E0-08E992DB759B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BA8DF0-393E-4E02-B05E-C2C7D568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 AV VITOR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F3744B-14E8-40B7-A97A-6E0F8C5E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4019E92-45D4-4E1F-B962-1B6258E4B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08" b="12439"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30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55249B7-A0A1-4019-9AE6-9CBB74DB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52B4-D50E-426A-ACD0-E4462DA7545C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7BD3849-46A2-45A1-8B0E-B9038524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 AV VITOR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84D971-872B-41A0-8F9A-14EB9EA0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B123A69-7E62-4CA7-9985-3C4E002EF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brightnessContrast bright="-7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23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1FD4B9-0C27-4577-ADD1-77E78CE7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3C4-9005-425B-B7AE-C1C2A0EE3EBC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64043D-E271-4E1E-9EA3-0A22CEE7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 AV VITOR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D27979-67D1-4AD7-99CC-38753B11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DA1B3A-EBAC-410C-BC69-74BA3D31A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6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0669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0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716142-3486-457F-8359-7CAE91EECA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11825-22B7-463B-9AF1-EE6C03072D1B}" type="datetime1">
              <a:rPr lang="en-US" smtClean="0"/>
              <a:t>11/19/2022</a:t>
            </a:fld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6B49BE1-9ABA-4B9E-9C76-7593D9EF6D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CAP AV VITOR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3212081-1579-48A6-8CF4-E1686ED887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953347-3F93-4DD9-9B59-A8D7D7CC778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58847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Fund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www.fab.mil.br/om/logo/mini/comprep.jpg"/>
          <p:cNvPicPr>
            <a:picLocks noChangeAspect="1" noChangeArrowheads="1"/>
          </p:cNvPicPr>
          <p:nvPr userDrawn="1"/>
        </p:nvPicPr>
        <p:blipFill>
          <a:blip r:embed="rId3"/>
          <a:srcRect b="2327"/>
          <a:stretch>
            <a:fillRect/>
          </a:stretch>
        </p:blipFill>
        <p:spPr bwMode="auto">
          <a:xfrm>
            <a:off x="2743157" y="194804"/>
            <a:ext cx="857256" cy="101834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63961" y="202148"/>
            <a:ext cx="859728" cy="105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>
            <a:bevelT/>
            <a:bevelB/>
          </a:sp3d>
        </p:spPr>
      </p:pic>
    </p:spTree>
    <p:extLst>
      <p:ext uri="{BB962C8B-B14F-4D97-AF65-F5344CB8AC3E}">
        <p14:creationId xmlns:p14="http://schemas.microsoft.com/office/powerpoint/2010/main" val="199252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0A5EB38-5B8A-4F15-A27E-204EB125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98AC-B21D-458C-BF2A-96AD35BA5130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FE2E7DB-887F-4BCE-B500-37809E78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 AV VITOR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E1E28CD-5FF2-41E4-85D7-74933F9B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1BE419-E52B-4A2D-AB54-61BAF6CFA2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4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14" b="2764"/>
          <a:stretch/>
        </p:blipFill>
        <p:spPr>
          <a:xfrm>
            <a:off x="0" y="1"/>
            <a:ext cx="184658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6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_Gradient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407AC-EC04-4B3A-81A1-644B88FBEA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36E044-755C-4286-B891-6B0910C6689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62000">
                <a:schemeClr val="tx1">
                  <a:alpha val="94000"/>
                </a:schemeClr>
              </a:gs>
              <a:gs pos="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</p:spTree>
    <p:extLst>
      <p:ext uri="{BB962C8B-B14F-4D97-AF65-F5344CB8AC3E}">
        <p14:creationId xmlns:p14="http://schemas.microsoft.com/office/powerpoint/2010/main" val="148000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FCA9C2C-0727-421C-ADDB-D67218B1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505E-6343-4A51-BB70-F1E4531F408F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8F5228-4136-4F98-BA03-CD56FD9E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 AV VITOR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3FF9CE-88CF-4500-844C-F1AF88F2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352B6C3-F0FF-4CCE-962E-9A57373366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5" b="15421"/>
          <a:stretch/>
        </p:blipFill>
        <p:spPr>
          <a:xfrm>
            <a:off x="0" y="0"/>
            <a:ext cx="182893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9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Dark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407AC-EC04-4B3A-81A1-644B88FBEA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36E044-755C-4286-B891-6B0910C6689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91000">
                <a:schemeClr val="tx1">
                  <a:alpha val="95000"/>
                </a:schemeClr>
              </a:gs>
              <a:gs pos="0">
                <a:schemeClr val="tx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</p:spTree>
    <p:extLst>
      <p:ext uri="{BB962C8B-B14F-4D97-AF65-F5344CB8AC3E}">
        <p14:creationId xmlns:p14="http://schemas.microsoft.com/office/powerpoint/2010/main" val="2467176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986F24-148D-47F4-8E15-88498D2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9982-98F0-423F-9E22-F77C5D976BDB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52587E-E032-491A-AB97-CDC0C624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 AV VITOR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29EF617-5904-4AAC-BF17-0C83E58A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721BED-38B0-45FA-BC4F-A0342815DB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saturation sat="120000"/>
                    </a14:imgEffect>
                    <a14:imgEffect>
                      <a14:brightnessContrast bright="-45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10" b="8889"/>
          <a:stretch/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8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0A5EDD-814E-4C4C-A754-47B6DF65D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50007-73FD-4A23-9AA9-AA3A2122424F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C9C1ABE-4E9F-4FCD-998C-1EFA8049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 AV VITOR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12C1FB-921F-4620-8B09-3FBC7248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730AFE0-7D5A-4B28-936C-BA291DC0A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47" b="7547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8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_Guy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430622-4495-4B65-9BAC-45CDC1E20D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97D490-AABE-474F-A476-78C7F5B7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4B71-31FA-4D7E-8A20-5068F74FA5F9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2D4768-37D4-4C61-B451-704DC09B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 AV VITOR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012A72-6E0B-4F50-927B-C685ECA2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EEB0-0D57-4C46-9A3A-CA2E40FA33D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6" name="brain_neurons_HD.mov">
            <a:hlinkClick r:id="" action="ppaction://media"/>
            <a:extLst>
              <a:ext uri="{FF2B5EF4-FFF2-40B4-BE49-F238E27FC236}">
                <a16:creationId xmlns:a16="http://schemas.microsoft.com/office/drawing/2014/main" id="{C6482EA3-954F-42D2-99E3-42D569A66EA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1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06402-D398-4485-B67B-547E561CCD25}" type="datetime1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 AV VITOR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DEEB0-0D57-4C46-9A3A-CA2E40FA33D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Imagem 4" descr="Fundo.jp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fab.mil.br/om/logo/mini/comprep.jpg"/>
          <p:cNvPicPr>
            <a:picLocks noChangeAspect="1" noChangeArrowheads="1"/>
          </p:cNvPicPr>
          <p:nvPr userDrawn="1"/>
        </p:nvPicPr>
        <p:blipFill>
          <a:blip r:embed="rId19"/>
          <a:srcRect b="2327"/>
          <a:stretch>
            <a:fillRect/>
          </a:stretch>
        </p:blipFill>
        <p:spPr bwMode="auto">
          <a:xfrm>
            <a:off x="2743157" y="194804"/>
            <a:ext cx="857256" cy="101834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63961" y="202148"/>
            <a:ext cx="859728" cy="105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>
            <a:bevelT/>
            <a:bevelB/>
          </a:sp3d>
        </p:spPr>
      </p:pic>
    </p:spTree>
    <p:extLst>
      <p:ext uri="{BB962C8B-B14F-4D97-AF65-F5344CB8AC3E}">
        <p14:creationId xmlns:p14="http://schemas.microsoft.com/office/powerpoint/2010/main" val="106856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3" r:id="rId2"/>
    <p:sldLayoutId id="2147483686" r:id="rId3"/>
    <p:sldLayoutId id="2147483699" r:id="rId4"/>
    <p:sldLayoutId id="2147483690" r:id="rId5"/>
    <p:sldLayoutId id="2147483698" r:id="rId6"/>
    <p:sldLayoutId id="2147483700" r:id="rId7"/>
    <p:sldLayoutId id="2147483687" r:id="rId8"/>
    <p:sldLayoutId id="2147483692" r:id="rId9"/>
    <p:sldLayoutId id="2147483694" r:id="rId10"/>
    <p:sldLayoutId id="2147483689" r:id="rId11"/>
    <p:sldLayoutId id="2147483695" r:id="rId12"/>
    <p:sldLayoutId id="2147483697" r:id="rId13"/>
    <p:sldLayoutId id="2147483696" r:id="rId14"/>
    <p:sldLayoutId id="2147483701" r:id="rId15"/>
    <p:sldLayoutId id="2147483702" r:id="rId16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72435" y="211523"/>
            <a:ext cx="10153128" cy="83099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  <a:scene3d>
              <a:camera prst="orthographicFront"/>
              <a:lightRig rig="flood" dir="t">
                <a:rot lat="0" lon="0" rev="5400000"/>
              </a:lightRig>
            </a:scene3d>
            <a:sp3d extrusionH="101600" prstMaterial="metal">
              <a:bevelT w="19050" h="82550"/>
              <a:extrusionClr>
                <a:schemeClr val="bg1"/>
              </a:extrusionClr>
            </a:sp3d>
          </a:bodyPr>
          <a:lstStyle/>
          <a:p>
            <a:pPr algn="ctr">
              <a:defRPr/>
            </a:pPr>
            <a:r>
              <a:rPr lang="pt-BR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Instituto de Aplicações Operacionais</a:t>
            </a:r>
          </a:p>
        </p:txBody>
      </p:sp>
      <p:sp>
        <p:nvSpPr>
          <p:cNvPr id="6" name="Retângulo 5"/>
          <p:cNvSpPr/>
          <p:nvPr/>
        </p:nvSpPr>
        <p:spPr>
          <a:xfrm>
            <a:off x="1414130" y="4081671"/>
            <a:ext cx="1545974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40385" algn="ctr">
              <a:lnSpc>
                <a:spcPct val="150000"/>
              </a:lnSpc>
              <a:spcAft>
                <a:spcPts val="600"/>
              </a:spcAft>
            </a:pPr>
            <a:r>
              <a:rPr lang="pt-BR" sz="4400" b="1" dirty="0">
                <a:solidFill>
                  <a:prstClr val="white"/>
                </a:solidFill>
                <a:latin typeface="Century Gothic" panose="020B0502020202020204"/>
              </a:rPr>
              <a:t>FERRAMENTA DE APOIO À DECISÃO DO PLAMOV NO ÂMBITO DO COMPREP</a:t>
            </a:r>
            <a:endParaRPr lang="pt-BR" sz="8800" dirty="0">
              <a:solidFill>
                <a:prstClr val="white"/>
              </a:solidFill>
              <a:latin typeface="Century Gothic" panose="020B0502020202020204"/>
              <a:ea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04038" y="9435866"/>
            <a:ext cx="240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prstClr val="white"/>
                </a:solidFill>
                <a:latin typeface="Century Gothic" panose="020B0502020202020204"/>
              </a:rPr>
              <a:t>22/03/2022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/>
          <p:cNvGrpSpPr/>
          <p:nvPr/>
        </p:nvGrpSpPr>
        <p:grpSpPr>
          <a:xfrm>
            <a:off x="5995507" y="3580362"/>
            <a:ext cx="6296987" cy="4196942"/>
            <a:chOff x="2837161" y="3580362"/>
            <a:chExt cx="6296987" cy="4196942"/>
          </a:xfrm>
        </p:grpSpPr>
        <p:sp>
          <p:nvSpPr>
            <p:cNvPr id="6" name="Retângulo Arredondado 5"/>
            <p:cNvSpPr/>
            <p:nvPr/>
          </p:nvSpPr>
          <p:spPr>
            <a:xfrm>
              <a:off x="2837161" y="3580362"/>
              <a:ext cx="5667288" cy="3598728"/>
            </a:xfrm>
            <a:prstGeom prst="roundRect">
              <a:avLst>
                <a:gd name="adj" fmla="val 10000"/>
              </a:avLst>
            </a:prstGeom>
            <a:solidFill>
              <a:srgbClr val="212745">
                <a:hueOff val="0"/>
                <a:satOff val="0"/>
                <a:lumOff val="0"/>
                <a:alphaOff val="0"/>
              </a:srgbClr>
            </a:solidFill>
            <a:ln w="15875" cap="rnd" cmpd="sng" algn="ctr">
              <a:solidFill>
                <a:srgbClr val="B4DCFA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" name="Forma Livre 6"/>
            <p:cNvSpPr/>
            <p:nvPr/>
          </p:nvSpPr>
          <p:spPr>
            <a:xfrm>
              <a:off x="3466860" y="4178576"/>
              <a:ext cx="5667288" cy="3598728"/>
            </a:xfrm>
            <a:custGeom>
              <a:avLst/>
              <a:gdLst>
                <a:gd name="connsiteX0" fmla="*/ 0 w 5667288"/>
                <a:gd name="connsiteY0" fmla="*/ 359873 h 3598728"/>
                <a:gd name="connsiteX1" fmla="*/ 359873 w 5667288"/>
                <a:gd name="connsiteY1" fmla="*/ 0 h 3598728"/>
                <a:gd name="connsiteX2" fmla="*/ 5307415 w 5667288"/>
                <a:gd name="connsiteY2" fmla="*/ 0 h 3598728"/>
                <a:gd name="connsiteX3" fmla="*/ 5667288 w 5667288"/>
                <a:gd name="connsiteY3" fmla="*/ 359873 h 3598728"/>
                <a:gd name="connsiteX4" fmla="*/ 5667288 w 5667288"/>
                <a:gd name="connsiteY4" fmla="*/ 3238855 h 3598728"/>
                <a:gd name="connsiteX5" fmla="*/ 5307415 w 5667288"/>
                <a:gd name="connsiteY5" fmla="*/ 3598728 h 3598728"/>
                <a:gd name="connsiteX6" fmla="*/ 359873 w 5667288"/>
                <a:gd name="connsiteY6" fmla="*/ 3598728 h 3598728"/>
                <a:gd name="connsiteX7" fmla="*/ 0 w 5667288"/>
                <a:gd name="connsiteY7" fmla="*/ 3238855 h 3598728"/>
                <a:gd name="connsiteX8" fmla="*/ 0 w 5667288"/>
                <a:gd name="connsiteY8" fmla="*/ 359873 h 359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67288" h="3598728">
                  <a:moveTo>
                    <a:pt x="0" y="359873"/>
                  </a:moveTo>
                  <a:cubicBezTo>
                    <a:pt x="0" y="161121"/>
                    <a:pt x="161121" y="0"/>
                    <a:pt x="359873" y="0"/>
                  </a:cubicBezTo>
                  <a:lnTo>
                    <a:pt x="5307415" y="0"/>
                  </a:lnTo>
                  <a:cubicBezTo>
                    <a:pt x="5506167" y="0"/>
                    <a:pt x="5667288" y="161121"/>
                    <a:pt x="5667288" y="359873"/>
                  </a:cubicBezTo>
                  <a:lnTo>
                    <a:pt x="5667288" y="3238855"/>
                  </a:lnTo>
                  <a:cubicBezTo>
                    <a:pt x="5667288" y="3437607"/>
                    <a:pt x="5506167" y="3598728"/>
                    <a:pt x="5307415" y="3598728"/>
                  </a:cubicBezTo>
                  <a:lnTo>
                    <a:pt x="359873" y="3598728"/>
                  </a:lnTo>
                  <a:cubicBezTo>
                    <a:pt x="161121" y="3598728"/>
                    <a:pt x="0" y="3437607"/>
                    <a:pt x="0" y="3238855"/>
                  </a:cubicBezTo>
                  <a:lnTo>
                    <a:pt x="0" y="359873"/>
                  </a:lnTo>
                  <a:close/>
                </a:path>
              </a:pathLst>
            </a:custGeom>
            <a:solidFill>
              <a:sysClr val="window" lastClr="FFFFFF">
                <a:alpha val="90000"/>
              </a:sysClr>
            </a:solidFill>
            <a:ln w="15875" cap="rnd" cmpd="sng" algn="ctr">
              <a:solidFill>
                <a:srgbClr val="212745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323" tIns="227323" rIns="227323" bIns="227323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3200" kern="12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entury Gothic" panose="020B0502020202020204"/>
                  <a:ea typeface="+mn-ea"/>
                  <a:cs typeface="+mn-cs"/>
                </a:rPr>
                <a:t>Conhecer a ferramenta de apoio à decisão do PLAMOV no âmbito do COMPREP</a:t>
              </a:r>
            </a:p>
          </p:txBody>
        </p:sp>
      </p:grpSp>
      <p:sp>
        <p:nvSpPr>
          <p:cNvPr id="4" name="CaixaDeTexto 3"/>
          <p:cNvSpPr txBox="1"/>
          <p:nvPr/>
        </p:nvSpPr>
        <p:spPr>
          <a:xfrm>
            <a:off x="4372435" y="211523"/>
            <a:ext cx="10153128" cy="83099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  <a:scene3d>
              <a:camera prst="orthographicFront"/>
              <a:lightRig rig="flood" dir="t">
                <a:rot lat="0" lon="0" rev="5400000"/>
              </a:lightRig>
            </a:scene3d>
            <a:sp3d extrusionH="101600" prstMaterial="metal">
              <a:bevelT w="19050" h="82550"/>
              <a:extrusionClr>
                <a:schemeClr val="bg1"/>
              </a:extrusionClr>
            </a:sp3d>
          </a:bodyPr>
          <a:lstStyle/>
          <a:p>
            <a:pPr algn="ctr">
              <a:defRPr/>
            </a:pPr>
            <a:r>
              <a:rPr lang="pt-BR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27971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72435" y="211523"/>
            <a:ext cx="10153128" cy="83099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  <a:scene3d>
              <a:camera prst="orthographicFront"/>
              <a:lightRig rig="flood" dir="t">
                <a:rot lat="0" lon="0" rev="5400000"/>
              </a:lightRig>
            </a:scene3d>
            <a:sp3d extrusionH="101600" prstMaterial="metal">
              <a:bevelT w="19050" h="82550"/>
              <a:extrusionClr>
                <a:schemeClr val="bg1"/>
              </a:extrusionClr>
            </a:sp3d>
          </a:bodyPr>
          <a:lstStyle/>
          <a:p>
            <a:pPr algn="ctr">
              <a:defRPr/>
            </a:pPr>
            <a:r>
              <a:rPr lang="pt-BR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Roteiro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19314" y="2094884"/>
            <a:ext cx="1109639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prstClr val="white"/>
                </a:solidFill>
                <a:latin typeface="Century Gothic" panose="020B0502020202020204"/>
              </a:rPr>
              <a:t>Contextualização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Century Gothic" panose="020B0502020202020204"/>
              </a:rPr>
              <a:t>Origem do projeto;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Century Gothic" panose="020B0502020202020204"/>
              </a:rPr>
              <a:t>Metodologia; 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Century Gothic" panose="020B0502020202020204"/>
              </a:rPr>
              <a:t>Vantagens.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prstClr val="white"/>
                </a:solidFill>
                <a:latin typeface="Century Gothic" panose="020B0502020202020204"/>
              </a:rPr>
              <a:t>Descrição do Software desenvolvido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Century Gothic" panose="020B0502020202020204"/>
              </a:rPr>
              <a:t>Funcionalidades; 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Century Gothic" panose="020B0502020202020204"/>
              </a:rPr>
              <a:t>Adequação.</a:t>
            </a:r>
          </a:p>
        </p:txBody>
      </p:sp>
    </p:spTree>
    <p:extLst>
      <p:ext uri="{BB962C8B-B14F-4D97-AF65-F5344CB8AC3E}">
        <p14:creationId xmlns:p14="http://schemas.microsoft.com/office/powerpoint/2010/main" val="339002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166376" y="3435340"/>
            <a:ext cx="159552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Em visita de inspeção ao Instituto de Aplicações Operacionais (IAOp), o COMPREP expôs que era despendido uma energia considerável no gerenciamento de dados dos militares incluídos no PLAMOV anualmente e que, além disso, seria desejável incluir uma nova dimensão a estes dados, possibilitando uma análise de competências de cada militar, sendo assim, esse Comando solicitou que o IAOp fizesse gestões para aprimorar o processo. </a:t>
            </a:r>
            <a:endParaRPr lang="pt-BR" sz="360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24835" y="363923"/>
            <a:ext cx="10153128" cy="83099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  <a:scene3d>
              <a:camera prst="orthographicFront"/>
              <a:lightRig rig="flood" dir="t">
                <a:rot lat="0" lon="0" rev="5400000"/>
              </a:lightRig>
            </a:scene3d>
            <a:sp3d extrusionH="101600" prstMaterial="metal">
              <a:bevelT w="19050" h="82550"/>
              <a:extrusionClr>
                <a:schemeClr val="bg1"/>
              </a:extrusionClr>
            </a:sp3d>
          </a:bodyPr>
          <a:lstStyle/>
          <a:p>
            <a:pPr algn="ctr">
              <a:defRPr/>
            </a:pPr>
            <a:r>
              <a:rPr lang="pt-BR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Origem do projeto</a:t>
            </a:r>
          </a:p>
        </p:txBody>
      </p:sp>
    </p:spTree>
    <p:extLst>
      <p:ext uri="{BB962C8B-B14F-4D97-AF65-F5344CB8AC3E}">
        <p14:creationId xmlns:p14="http://schemas.microsoft.com/office/powerpoint/2010/main" val="179934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33830" y="3329769"/>
            <a:ext cx="8150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Delineamento de requisitos do software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Pesquisa etnográfica; 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Entrevistas com o Gerente;</a:t>
            </a:r>
          </a:p>
          <a:p>
            <a:pPr lvl="1"/>
            <a:endParaRPr lang="pt-BR" sz="3600" dirty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pt-BR" sz="3600" dirty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36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	</a:t>
            </a:r>
            <a:endParaRPr lang="pt-BR" sz="360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372435" y="211523"/>
            <a:ext cx="10153128" cy="83099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  <a:scene3d>
              <a:camera prst="orthographicFront"/>
              <a:lightRig rig="flood" dir="t">
                <a:rot lat="0" lon="0" rev="5400000"/>
              </a:lightRig>
            </a:scene3d>
            <a:sp3d extrusionH="101600" prstMaterial="metal">
              <a:bevelT w="19050" h="82550"/>
              <a:extrusionClr>
                <a:schemeClr val="bg1"/>
              </a:extrusionClr>
            </a:sp3d>
          </a:bodyPr>
          <a:lstStyle/>
          <a:p>
            <a:pPr algn="ctr">
              <a:defRPr/>
            </a:pPr>
            <a:r>
              <a:rPr lang="pt-BR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Metodologia e vantagens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8758360" y="3329769"/>
            <a:ext cx="8150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Alocação mais eficiente de recursos humanos</a:t>
            </a:r>
          </a:p>
          <a:p>
            <a:pPr lvl="1"/>
            <a:endParaRPr lang="pt-BR" sz="3600" dirty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pt-BR" sz="3600" dirty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36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	</a:t>
            </a:r>
            <a:endParaRPr lang="pt-BR" sz="360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96EAD"/>
              </a:clrFrom>
              <a:clrTo>
                <a:srgbClr val="596E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2" t="6519"/>
          <a:stretch/>
        </p:blipFill>
        <p:spPr>
          <a:xfrm>
            <a:off x="13838493" y="4421992"/>
            <a:ext cx="3174123" cy="6021403"/>
          </a:xfrm>
          <a:prstGeom prst="rect">
            <a:avLst/>
          </a:prstGeom>
          <a:ln>
            <a:noFill/>
          </a:ln>
        </p:spPr>
      </p:pic>
      <p:sp>
        <p:nvSpPr>
          <p:cNvPr id="13" name="Elipse 12"/>
          <p:cNvSpPr/>
          <p:nvPr/>
        </p:nvSpPr>
        <p:spPr>
          <a:xfrm>
            <a:off x="13962149" y="9390802"/>
            <a:ext cx="1463406" cy="651195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596EAD"/>
              </a:clrFrom>
              <a:clrTo>
                <a:srgbClr val="596E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34" b="48508"/>
          <a:stretch/>
        </p:blipFill>
        <p:spPr>
          <a:xfrm>
            <a:off x="5055011" y="4170370"/>
            <a:ext cx="3832435" cy="3411413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 rot="4958675">
            <a:off x="17572665" y="6339112"/>
            <a:ext cx="796546" cy="128558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Chevron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COMPREP</a:t>
            </a:r>
          </a:p>
        </p:txBody>
      </p:sp>
    </p:spTree>
    <p:extLst>
      <p:ext uri="{BB962C8B-B14F-4D97-AF65-F5344CB8AC3E}">
        <p14:creationId xmlns:p14="http://schemas.microsoft.com/office/powerpoint/2010/main" val="4194778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372435" y="211523"/>
            <a:ext cx="10153128" cy="83099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  <a:scene3d>
              <a:camera prst="orthographicFront"/>
              <a:lightRig rig="flood" dir="t">
                <a:rot lat="0" lon="0" rev="5400000"/>
              </a:lightRig>
            </a:scene3d>
            <a:sp3d extrusionH="101600" prstMaterial="metal">
              <a:bevelT w="19050" h="82550"/>
              <a:extrusionClr>
                <a:schemeClr val="bg1"/>
              </a:extrusionClr>
            </a:sp3d>
          </a:bodyPr>
          <a:lstStyle/>
          <a:p>
            <a:pPr algn="ctr">
              <a:defRPr/>
            </a:pPr>
            <a:r>
              <a:rPr lang="pt-BR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Descrição do software desenvolvido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30" y="1525671"/>
            <a:ext cx="15019339" cy="84442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372435" y="211523"/>
            <a:ext cx="10153128" cy="83099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  <a:scene3d>
              <a:camera prst="orthographicFront"/>
              <a:lightRig rig="flood" dir="t">
                <a:rot lat="0" lon="0" rev="5400000"/>
              </a:lightRig>
            </a:scene3d>
            <a:sp3d extrusionH="101600" prstMaterial="metal">
              <a:bevelT w="19050" h="82550"/>
              <a:extrusionClr>
                <a:schemeClr val="bg1"/>
              </a:extrusionClr>
            </a:sp3d>
          </a:bodyPr>
          <a:lstStyle/>
          <a:p>
            <a:pPr algn="ctr">
              <a:defRPr/>
            </a:pPr>
            <a:r>
              <a:rPr lang="pt-BR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Descrição do software desenvolvido</a:t>
            </a:r>
          </a:p>
        </p:txBody>
      </p:sp>
      <p:sp>
        <p:nvSpPr>
          <p:cNvPr id="2" name="Retângulo 1"/>
          <p:cNvSpPr/>
          <p:nvPr/>
        </p:nvSpPr>
        <p:spPr>
          <a:xfrm>
            <a:off x="289930" y="1489029"/>
            <a:ext cx="17039064" cy="4937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Classifica os militares segundo a ordem de prioridade definida pela ICA 30-4.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Busca na TP as vagas para o militar selecionado.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Calcula as vagas dinamicamente.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Apresenta somente as </a:t>
            </a:r>
            <a:r>
              <a:rPr lang="pt-BR" sz="3200" dirty="0" err="1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OMs</a:t>
            </a: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que possuem possibilidade de alocação do militar selecionado.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Correlaciona as competências organizacionais com as competências individuais.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Classifica as </a:t>
            </a:r>
            <a:r>
              <a:rPr lang="pt-BR" sz="3200" dirty="0" err="1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OMs</a:t>
            </a: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segundo sua compatibilidade com o militar selecionado.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Indica por cores as escolhas do militar.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Alerta se o militar selecionado necessita de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maior atenção. (Ex. Cônjuge na FAB)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057" y="4839629"/>
            <a:ext cx="9688944" cy="544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7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19314" y="2094884"/>
            <a:ext cx="1109639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prstClr val="white"/>
                </a:solidFill>
                <a:latin typeface="Century Gothic" panose="020B0502020202020204"/>
              </a:rPr>
              <a:t>Contextualização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Century Gothic" panose="020B0502020202020204"/>
              </a:rPr>
              <a:t>Origem do projeto;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Century Gothic" panose="020B0502020202020204"/>
              </a:rPr>
              <a:t>Metodologia; 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Century Gothic" panose="020B0502020202020204"/>
              </a:rPr>
              <a:t>Vantagens.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prstClr val="white"/>
                </a:solidFill>
                <a:latin typeface="Century Gothic" panose="020B0502020202020204"/>
              </a:rPr>
              <a:t>Descrição do Software desenvolvido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Century Gothic" panose="020B0502020202020204"/>
              </a:rPr>
              <a:t>Funcionalidades; 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white"/>
                </a:solidFill>
                <a:latin typeface="Century Gothic" panose="020B0502020202020204"/>
              </a:rPr>
              <a:t>Adequação.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372435" y="211523"/>
            <a:ext cx="10153128" cy="83099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  <a:scene3d>
              <a:camera prst="orthographicFront"/>
              <a:lightRig rig="flood" dir="t">
                <a:rot lat="0" lon="0" rev="5400000"/>
              </a:lightRig>
            </a:scene3d>
            <a:sp3d extrusionH="101600" prstMaterial="metal">
              <a:bevelT w="19050" h="82550"/>
              <a:extrusionClr>
                <a:schemeClr val="bg1"/>
              </a:extrusionClr>
            </a:sp3d>
          </a:bodyPr>
          <a:lstStyle/>
          <a:p>
            <a:pPr algn="ctr">
              <a:defRPr/>
            </a:pPr>
            <a:r>
              <a:rPr lang="pt-BR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Roteiro</a:t>
            </a:r>
          </a:p>
        </p:txBody>
      </p:sp>
    </p:spTree>
    <p:extLst>
      <p:ext uri="{BB962C8B-B14F-4D97-AF65-F5344CB8AC3E}">
        <p14:creationId xmlns:p14="http://schemas.microsoft.com/office/powerpoint/2010/main" val="319249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/>
          <p:cNvGrpSpPr/>
          <p:nvPr/>
        </p:nvGrpSpPr>
        <p:grpSpPr>
          <a:xfrm>
            <a:off x="5995507" y="3580362"/>
            <a:ext cx="6296987" cy="4196942"/>
            <a:chOff x="2837161" y="3580362"/>
            <a:chExt cx="6296987" cy="4196942"/>
          </a:xfrm>
        </p:grpSpPr>
        <p:sp>
          <p:nvSpPr>
            <p:cNvPr id="6" name="Retângulo Arredondado 5"/>
            <p:cNvSpPr/>
            <p:nvPr/>
          </p:nvSpPr>
          <p:spPr>
            <a:xfrm>
              <a:off x="2837161" y="3580362"/>
              <a:ext cx="5667288" cy="3598728"/>
            </a:xfrm>
            <a:prstGeom prst="roundRect">
              <a:avLst>
                <a:gd name="adj" fmla="val 10000"/>
              </a:avLst>
            </a:prstGeom>
            <a:solidFill>
              <a:srgbClr val="212745">
                <a:hueOff val="0"/>
                <a:satOff val="0"/>
                <a:lumOff val="0"/>
                <a:alphaOff val="0"/>
              </a:srgbClr>
            </a:solidFill>
            <a:ln w="15875" cap="rnd" cmpd="sng" algn="ctr">
              <a:solidFill>
                <a:srgbClr val="B4DCFA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" name="Forma Livre 6"/>
            <p:cNvSpPr/>
            <p:nvPr/>
          </p:nvSpPr>
          <p:spPr>
            <a:xfrm>
              <a:off x="3466860" y="4178576"/>
              <a:ext cx="5667288" cy="3598728"/>
            </a:xfrm>
            <a:custGeom>
              <a:avLst/>
              <a:gdLst>
                <a:gd name="connsiteX0" fmla="*/ 0 w 5667288"/>
                <a:gd name="connsiteY0" fmla="*/ 359873 h 3598728"/>
                <a:gd name="connsiteX1" fmla="*/ 359873 w 5667288"/>
                <a:gd name="connsiteY1" fmla="*/ 0 h 3598728"/>
                <a:gd name="connsiteX2" fmla="*/ 5307415 w 5667288"/>
                <a:gd name="connsiteY2" fmla="*/ 0 h 3598728"/>
                <a:gd name="connsiteX3" fmla="*/ 5667288 w 5667288"/>
                <a:gd name="connsiteY3" fmla="*/ 359873 h 3598728"/>
                <a:gd name="connsiteX4" fmla="*/ 5667288 w 5667288"/>
                <a:gd name="connsiteY4" fmla="*/ 3238855 h 3598728"/>
                <a:gd name="connsiteX5" fmla="*/ 5307415 w 5667288"/>
                <a:gd name="connsiteY5" fmla="*/ 3598728 h 3598728"/>
                <a:gd name="connsiteX6" fmla="*/ 359873 w 5667288"/>
                <a:gd name="connsiteY6" fmla="*/ 3598728 h 3598728"/>
                <a:gd name="connsiteX7" fmla="*/ 0 w 5667288"/>
                <a:gd name="connsiteY7" fmla="*/ 3238855 h 3598728"/>
                <a:gd name="connsiteX8" fmla="*/ 0 w 5667288"/>
                <a:gd name="connsiteY8" fmla="*/ 359873 h 359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67288" h="3598728">
                  <a:moveTo>
                    <a:pt x="0" y="359873"/>
                  </a:moveTo>
                  <a:cubicBezTo>
                    <a:pt x="0" y="161121"/>
                    <a:pt x="161121" y="0"/>
                    <a:pt x="359873" y="0"/>
                  </a:cubicBezTo>
                  <a:lnTo>
                    <a:pt x="5307415" y="0"/>
                  </a:lnTo>
                  <a:cubicBezTo>
                    <a:pt x="5506167" y="0"/>
                    <a:pt x="5667288" y="161121"/>
                    <a:pt x="5667288" y="359873"/>
                  </a:cubicBezTo>
                  <a:lnTo>
                    <a:pt x="5667288" y="3238855"/>
                  </a:lnTo>
                  <a:cubicBezTo>
                    <a:pt x="5667288" y="3437607"/>
                    <a:pt x="5506167" y="3598728"/>
                    <a:pt x="5307415" y="3598728"/>
                  </a:cubicBezTo>
                  <a:lnTo>
                    <a:pt x="359873" y="3598728"/>
                  </a:lnTo>
                  <a:cubicBezTo>
                    <a:pt x="161121" y="3598728"/>
                    <a:pt x="0" y="3437607"/>
                    <a:pt x="0" y="3238855"/>
                  </a:cubicBezTo>
                  <a:lnTo>
                    <a:pt x="0" y="359873"/>
                  </a:lnTo>
                  <a:close/>
                </a:path>
              </a:pathLst>
            </a:custGeom>
            <a:solidFill>
              <a:sysClr val="window" lastClr="FFFFFF">
                <a:alpha val="90000"/>
              </a:sysClr>
            </a:solidFill>
            <a:ln w="15875" cap="rnd" cmpd="sng" algn="ctr">
              <a:solidFill>
                <a:srgbClr val="212745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323" tIns="227323" rIns="227323" bIns="227323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3200" kern="12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entury Gothic" panose="020B0502020202020204"/>
                  <a:ea typeface="+mn-ea"/>
                  <a:cs typeface="+mn-cs"/>
                </a:rPr>
                <a:t>Conhecer a ferramenta de apoio à decisão do PLAMOV no âmbito do COMPREP</a:t>
              </a:r>
            </a:p>
          </p:txBody>
        </p:sp>
      </p:grpSp>
      <p:sp>
        <p:nvSpPr>
          <p:cNvPr id="4" name="CaixaDeTexto 3"/>
          <p:cNvSpPr txBox="1"/>
          <p:nvPr/>
        </p:nvSpPr>
        <p:spPr>
          <a:xfrm>
            <a:off x="4372435" y="211523"/>
            <a:ext cx="10153128" cy="83099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  <a:scene3d>
              <a:camera prst="orthographicFront"/>
              <a:lightRig rig="flood" dir="t">
                <a:rot lat="0" lon="0" rev="5400000"/>
              </a:lightRig>
            </a:scene3d>
            <a:sp3d extrusionH="101600" prstMaterial="metal">
              <a:bevelT w="19050" h="82550"/>
              <a:extrusionClr>
                <a:schemeClr val="bg1"/>
              </a:extrusionClr>
            </a:sp3d>
          </a:bodyPr>
          <a:lstStyle/>
          <a:p>
            <a:pPr algn="ctr">
              <a:defRPr/>
            </a:pPr>
            <a:r>
              <a:rPr lang="pt-BR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3087808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litary_defens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0E3B61"/>
      </a:accent2>
      <a:accent3>
        <a:srgbClr val="586F78"/>
      </a:accent3>
      <a:accent4>
        <a:srgbClr val="FF0000"/>
      </a:accent4>
      <a:accent5>
        <a:srgbClr val="F74C64"/>
      </a:accent5>
      <a:accent6>
        <a:srgbClr val="739730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23812</TotalTime>
  <Words>315</Words>
  <Application>Microsoft Office PowerPoint</Application>
  <PresentationFormat>Personalizar</PresentationFormat>
  <Paragraphs>53</Paragraphs>
  <Slides>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</dc:creator>
  <cp:lastModifiedBy>vitor alexandrino</cp:lastModifiedBy>
  <cp:revision>600</cp:revision>
  <dcterms:created xsi:type="dcterms:W3CDTF">2017-03-29T19:21:49Z</dcterms:created>
  <dcterms:modified xsi:type="dcterms:W3CDTF">2022-11-19T17:59:50Z</dcterms:modified>
</cp:coreProperties>
</file>